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0" r:id="rId7"/>
    <p:sldId id="261" r:id="rId8"/>
    <p:sldId id="263"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CB6531-7052-4A5B-ADC6-895B6288CB44}"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B6531-7052-4A5B-ADC6-895B6288CB44}"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B6531-7052-4A5B-ADC6-895B6288CB44}"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B6531-7052-4A5B-ADC6-895B6288CB44}"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CB6531-7052-4A5B-ADC6-895B6288CB44}"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CB6531-7052-4A5B-ADC6-895B6288CB44}"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CB6531-7052-4A5B-ADC6-895B6288CB44}" type="datetimeFigureOut">
              <a:rPr lang="en-US" smtClean="0"/>
              <a:pPr/>
              <a:t>4/12/2011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CB6531-7052-4A5B-ADC6-895B6288CB44}" type="datetimeFigureOut">
              <a:rPr lang="en-US" smtClean="0"/>
              <a:pPr/>
              <a:t>4/12/2011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CB6531-7052-4A5B-ADC6-895B6288CB44}" type="datetimeFigureOut">
              <a:rPr lang="en-US" smtClean="0"/>
              <a:pPr/>
              <a:t>4/12/2011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B6531-7052-4A5B-ADC6-895B6288CB44}"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B6531-7052-4A5B-ADC6-895B6288CB44}"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489B85-0610-457F-A18C-49C0A75997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CB6531-7052-4A5B-ADC6-895B6288CB44}" type="datetimeFigureOut">
              <a:rPr lang="en-US" smtClean="0"/>
              <a:pPr/>
              <a:t>4/12/2011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489B85-0610-457F-A18C-49C0A75997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commons/f/f8/Charleville.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f/f6/English_flintlock_blunderbuss.jpe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Bayonette-p1000740.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upload.wikimedia.org/wikipedia/commons/7/71/Baker_rifle_(no_bayonet).p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0/08/Model_1858_Light_Cavalry_Saber_army.mil-2007-04-08-045644.jpg"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upload.wikimedia.org/wikipedia/commons/a/a2/Luzon_fist_pommel.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7/7c/British_Field_Cannon_(3321887386).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military.discovery.com/history/revolutionary,whttp:/revolutionarywarantiques.com/Weapons-of-the-Revolutionary-,Wrar/weapons/weapons.html,www.loc.gov.,Wikipedia.org,wikimedeacommons,pics4learn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Revolutionary </a:t>
            </a:r>
            <a:r>
              <a:rPr lang="en-US" dirty="0"/>
              <a:t>W</a:t>
            </a:r>
            <a:r>
              <a:rPr lang="en-US" dirty="0" smtClean="0"/>
              <a:t>ar </a:t>
            </a:r>
            <a:r>
              <a:rPr lang="en-US" dirty="0"/>
              <a:t>W</a:t>
            </a:r>
            <a:r>
              <a:rPr lang="en-US" dirty="0" smtClean="0"/>
              <a:t>eapons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Flintlock </a:t>
            </a:r>
            <a:r>
              <a:rPr lang="en-US" dirty="0"/>
              <a:t>M</a:t>
            </a:r>
            <a:r>
              <a:rPr lang="en-US" dirty="0" smtClean="0"/>
              <a:t>usket</a:t>
            </a:r>
            <a:endParaRPr lang="en-US" dirty="0"/>
          </a:p>
        </p:txBody>
      </p:sp>
      <p:sp>
        <p:nvSpPr>
          <p:cNvPr id="3" name="Content Placeholder 2"/>
          <p:cNvSpPr>
            <a:spLocks noGrp="1"/>
          </p:cNvSpPr>
          <p:nvPr>
            <p:ph idx="1"/>
          </p:nvPr>
        </p:nvSpPr>
        <p:spPr/>
        <p:txBody>
          <a:bodyPr/>
          <a:lstStyle/>
          <a:p>
            <a:r>
              <a:rPr lang="en-US" dirty="0" smtClean="0"/>
              <a:t>The average soldier was armed with a smoothbore flintlock.</a:t>
            </a:r>
          </a:p>
          <a:p>
            <a:r>
              <a:rPr lang="en-US" dirty="0" smtClean="0"/>
              <a:t>This gun was it was not very accurate, so the soldier did not have a very good chance of hitting his target. </a:t>
            </a:r>
            <a:endParaRPr lang="en-US" dirty="0"/>
          </a:p>
        </p:txBody>
      </p:sp>
      <p:pic>
        <p:nvPicPr>
          <p:cNvPr id="9218" name="Picture 2" descr="File:Charleville.jpg">
            <a:hlinkClick r:id="rId2"/>
          </p:cNvPr>
          <p:cNvPicPr>
            <a:picLocks noChangeAspect="1" noChangeArrowheads="1"/>
          </p:cNvPicPr>
          <p:nvPr/>
        </p:nvPicPr>
        <p:blipFill>
          <a:blip r:embed="rId3" cstate="print"/>
          <a:srcRect/>
          <a:stretch>
            <a:fillRect/>
          </a:stretch>
        </p:blipFill>
        <p:spPr bwMode="auto">
          <a:xfrm>
            <a:off x="1143000" y="4495800"/>
            <a:ext cx="5848350" cy="9620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Blunderbuss</a:t>
            </a:r>
            <a:endParaRPr lang="en-US" dirty="0"/>
          </a:p>
        </p:txBody>
      </p:sp>
      <p:sp>
        <p:nvSpPr>
          <p:cNvPr id="3" name="Content Placeholder 2"/>
          <p:cNvSpPr>
            <a:spLocks noGrp="1"/>
          </p:cNvSpPr>
          <p:nvPr>
            <p:ph idx="1"/>
          </p:nvPr>
        </p:nvSpPr>
        <p:spPr/>
        <p:txBody>
          <a:bodyPr/>
          <a:lstStyle/>
          <a:p>
            <a:r>
              <a:rPr lang="en-US" dirty="0" smtClean="0"/>
              <a:t>This gun was mostly used by the colonists because it required no ammo. All you had to do was put the gunpowder in and put whatever was around you down the barrel. </a:t>
            </a:r>
          </a:p>
          <a:p>
            <a:r>
              <a:rPr lang="en-US" dirty="0" smtClean="0"/>
              <a:t>It could take anything from rocks to glass and that is what made it affective. </a:t>
            </a:r>
            <a:endParaRPr lang="en-US" dirty="0"/>
          </a:p>
        </p:txBody>
      </p:sp>
      <p:pic>
        <p:nvPicPr>
          <p:cNvPr id="8194" name="Picture 2" descr="File:English flintlock blunderbuss.jpeg">
            <a:hlinkClick r:id="rId2"/>
          </p:cNvPr>
          <p:cNvPicPr>
            <a:picLocks noChangeAspect="1" noChangeArrowheads="1"/>
          </p:cNvPicPr>
          <p:nvPr/>
        </p:nvPicPr>
        <p:blipFill>
          <a:blip r:embed="rId3" cstate="print"/>
          <a:srcRect/>
          <a:stretch>
            <a:fillRect/>
          </a:stretch>
        </p:blipFill>
        <p:spPr bwMode="auto">
          <a:xfrm>
            <a:off x="1752600" y="4724399"/>
            <a:ext cx="5143500" cy="21336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Bayonet</a:t>
            </a:r>
            <a:endParaRPr lang="en-US" dirty="0"/>
          </a:p>
        </p:txBody>
      </p:sp>
      <p:sp>
        <p:nvSpPr>
          <p:cNvPr id="3" name="Content Placeholder 2"/>
          <p:cNvSpPr>
            <a:spLocks noGrp="1"/>
          </p:cNvSpPr>
          <p:nvPr>
            <p:ph idx="1"/>
          </p:nvPr>
        </p:nvSpPr>
        <p:spPr/>
        <p:txBody>
          <a:bodyPr>
            <a:normAutofit fontScale="92500"/>
          </a:bodyPr>
          <a:lstStyle/>
          <a:p>
            <a:r>
              <a:rPr lang="en-US" dirty="0" smtClean="0"/>
              <a:t>The bayonet turned the average flintlock into  a spear. </a:t>
            </a:r>
          </a:p>
          <a:p>
            <a:r>
              <a:rPr lang="en-US" dirty="0" smtClean="0"/>
              <a:t>It was smart to have one off these because flintlocks were not reliable in the rain. </a:t>
            </a:r>
          </a:p>
          <a:p>
            <a:r>
              <a:rPr lang="en-US" dirty="0" smtClean="0"/>
              <a:t>They were good for close hand to hand combat. </a:t>
            </a:r>
          </a:p>
          <a:p>
            <a:r>
              <a:rPr lang="en-US" dirty="0" smtClean="0"/>
              <a:t>The first kind off bayonet was fitted to go in the inside off the gun, but these were replaced with bayonets that would go on the outside so they could shoot with it on. </a:t>
            </a:r>
          </a:p>
        </p:txBody>
      </p:sp>
      <p:pic>
        <p:nvPicPr>
          <p:cNvPr id="7170" name="Picture 2" descr="http://upload.wikimedia.org/wikipedia/commons/thumb/a/a1/Bayonette-p1000740.jpg/220px-Bayonette-p1000740.jpg">
            <a:hlinkClick r:id="rId2"/>
          </p:cNvPr>
          <p:cNvPicPr>
            <a:picLocks noChangeAspect="1" noChangeArrowheads="1"/>
          </p:cNvPicPr>
          <p:nvPr/>
        </p:nvPicPr>
        <p:blipFill>
          <a:blip r:embed="rId3" cstate="print"/>
          <a:srcRect/>
          <a:stretch>
            <a:fillRect/>
          </a:stretch>
        </p:blipFill>
        <p:spPr bwMode="auto">
          <a:xfrm>
            <a:off x="1447800" y="0"/>
            <a:ext cx="1752600" cy="172073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Rifles</a:t>
            </a:r>
            <a:endParaRPr lang="en-US" dirty="0"/>
          </a:p>
        </p:txBody>
      </p:sp>
      <p:sp>
        <p:nvSpPr>
          <p:cNvPr id="3" name="Content Placeholder 2"/>
          <p:cNvSpPr>
            <a:spLocks noGrp="1"/>
          </p:cNvSpPr>
          <p:nvPr>
            <p:ph idx="1"/>
          </p:nvPr>
        </p:nvSpPr>
        <p:spPr/>
        <p:txBody>
          <a:bodyPr/>
          <a:lstStyle/>
          <a:p>
            <a:r>
              <a:rPr lang="en-US" dirty="0" smtClean="0"/>
              <a:t>The rifle was not the first choice of the soldier. </a:t>
            </a:r>
          </a:p>
          <a:p>
            <a:r>
              <a:rPr lang="en-US" dirty="0" smtClean="0"/>
              <a:t>They were more accurate than the average gun because of the grooves on the inside </a:t>
            </a:r>
          </a:p>
          <a:p>
            <a:r>
              <a:rPr lang="en-US" dirty="0" smtClean="0"/>
              <a:t>they took a long time to load. </a:t>
            </a:r>
          </a:p>
          <a:p>
            <a:r>
              <a:rPr lang="en-US" dirty="0" smtClean="0"/>
              <a:t>A bayonet could not be attached to a rifle the men who used them ended up carrying an axe or tomahawk. </a:t>
            </a:r>
            <a:endParaRPr lang="en-US" dirty="0"/>
          </a:p>
        </p:txBody>
      </p:sp>
      <p:pic>
        <p:nvPicPr>
          <p:cNvPr id="6146" name="Picture 2" descr="File:Baker rifle (no bayonet).png">
            <a:hlinkClick r:id="rId2"/>
          </p:cNvPr>
          <p:cNvPicPr>
            <a:picLocks noChangeAspect="1" noChangeArrowheads="1"/>
          </p:cNvPicPr>
          <p:nvPr/>
        </p:nvPicPr>
        <p:blipFill>
          <a:blip r:embed="rId3" cstate="print"/>
          <a:srcRect/>
          <a:stretch>
            <a:fillRect/>
          </a:stretch>
        </p:blipFill>
        <p:spPr bwMode="auto">
          <a:xfrm>
            <a:off x="609600" y="5229224"/>
            <a:ext cx="7143750" cy="162877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Pistol</a:t>
            </a:r>
            <a:endParaRPr lang="en-US" dirty="0"/>
          </a:p>
        </p:txBody>
      </p:sp>
      <p:sp>
        <p:nvSpPr>
          <p:cNvPr id="3" name="Content Placeholder 2"/>
          <p:cNvSpPr>
            <a:spLocks noGrp="1"/>
          </p:cNvSpPr>
          <p:nvPr>
            <p:ph idx="1"/>
          </p:nvPr>
        </p:nvSpPr>
        <p:spPr/>
        <p:txBody>
          <a:bodyPr/>
          <a:lstStyle/>
          <a:p>
            <a:r>
              <a:rPr lang="en-US" dirty="0" smtClean="0"/>
              <a:t>Pistols were mostly carried by officers and cavalry. </a:t>
            </a:r>
          </a:p>
          <a:p>
            <a:r>
              <a:rPr lang="en-US" dirty="0" smtClean="0"/>
              <a:t>Pistols were only good at close range since most of them did not have grooves on the inside of them.</a:t>
            </a:r>
            <a:endParaRPr lang="en-US" dirty="0"/>
          </a:p>
        </p:txBody>
      </p:sp>
      <p:pic>
        <p:nvPicPr>
          <p:cNvPr id="5122" name="Picture 2" descr="greenwoodplantation(8).jpg - Dueling Pistols"/>
          <p:cNvPicPr>
            <a:picLocks noChangeAspect="1" noChangeArrowheads="1"/>
          </p:cNvPicPr>
          <p:nvPr/>
        </p:nvPicPr>
        <p:blipFill>
          <a:blip r:embed="rId2" cstate="print"/>
          <a:srcRect/>
          <a:stretch>
            <a:fillRect/>
          </a:stretch>
        </p:blipFill>
        <p:spPr bwMode="auto">
          <a:xfrm>
            <a:off x="3810000" y="3657600"/>
            <a:ext cx="4152900" cy="31146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Swords and Sabers</a:t>
            </a:r>
            <a:endParaRPr lang="en-US" dirty="0"/>
          </a:p>
        </p:txBody>
      </p:sp>
      <p:sp>
        <p:nvSpPr>
          <p:cNvPr id="3" name="Content Placeholder 2"/>
          <p:cNvSpPr>
            <a:spLocks noGrp="1"/>
          </p:cNvSpPr>
          <p:nvPr>
            <p:ph idx="1"/>
          </p:nvPr>
        </p:nvSpPr>
        <p:spPr/>
        <p:txBody>
          <a:bodyPr/>
          <a:lstStyle/>
          <a:p>
            <a:r>
              <a:rPr lang="en-US" dirty="0" smtClean="0"/>
              <a:t>The difference between a sword and a saber is that a saber is curved and a sword is not. </a:t>
            </a:r>
          </a:p>
          <a:p>
            <a:r>
              <a:rPr lang="en-US" dirty="0" smtClean="0"/>
              <a:t>Swords and sabers were mostly carried by officers and were not for fighting but used to lead troops into battle.</a:t>
            </a:r>
            <a:endParaRPr lang="en-US" dirty="0"/>
          </a:p>
        </p:txBody>
      </p:sp>
      <p:pic>
        <p:nvPicPr>
          <p:cNvPr id="4098" name="Picture 2" descr="File:Model 1858 Light Cavalry Saber army.mil-2007-04-08-045644.jpg">
            <a:hlinkClick r:id="rId2"/>
          </p:cNvPr>
          <p:cNvPicPr>
            <a:picLocks noChangeAspect="1" noChangeArrowheads="1"/>
          </p:cNvPicPr>
          <p:nvPr/>
        </p:nvPicPr>
        <p:blipFill>
          <a:blip r:embed="rId3" cstate="print"/>
          <a:srcRect/>
          <a:stretch>
            <a:fillRect/>
          </a:stretch>
        </p:blipFill>
        <p:spPr bwMode="auto">
          <a:xfrm>
            <a:off x="152400" y="4191000"/>
            <a:ext cx="4495800" cy="2537745"/>
          </a:xfrm>
          <a:prstGeom prst="rect">
            <a:avLst/>
          </a:prstGeom>
          <a:noFill/>
        </p:spPr>
      </p:pic>
      <p:pic>
        <p:nvPicPr>
          <p:cNvPr id="4100" name="Picture 4" descr="File:Luzon fist pommel.JPG">
            <a:hlinkClick r:id="rId4"/>
          </p:cNvPr>
          <p:cNvPicPr>
            <a:picLocks noChangeAspect="1" noChangeArrowheads="1"/>
          </p:cNvPicPr>
          <p:nvPr/>
        </p:nvPicPr>
        <p:blipFill>
          <a:blip r:embed="rId5" cstate="print"/>
          <a:srcRect/>
          <a:stretch>
            <a:fillRect/>
          </a:stretch>
        </p:blipFill>
        <p:spPr bwMode="auto">
          <a:xfrm>
            <a:off x="4724400" y="4876800"/>
            <a:ext cx="4267200" cy="104775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Cannons</a:t>
            </a:r>
            <a:endParaRPr lang="en-US" dirty="0"/>
          </a:p>
        </p:txBody>
      </p:sp>
      <p:sp>
        <p:nvSpPr>
          <p:cNvPr id="3" name="Content Placeholder 2"/>
          <p:cNvSpPr>
            <a:spLocks noGrp="1"/>
          </p:cNvSpPr>
          <p:nvPr>
            <p:ph idx="1"/>
          </p:nvPr>
        </p:nvSpPr>
        <p:spPr/>
        <p:txBody>
          <a:bodyPr/>
          <a:lstStyle/>
          <a:p>
            <a:r>
              <a:rPr lang="en-US" dirty="0" smtClean="0"/>
              <a:t>It was not any easier to fire a cannon than it was to fire a rifle. </a:t>
            </a:r>
          </a:p>
          <a:p>
            <a:r>
              <a:rPr lang="en-US" dirty="0" smtClean="0"/>
              <a:t>Each cannon took from seven to fourteen men to load. Every soldier had a job to do, from calculating the angle to fire from to lighting the fuse after it has been loaded.</a:t>
            </a:r>
          </a:p>
          <a:p>
            <a:r>
              <a:rPr lang="en-US" dirty="0" smtClean="0"/>
              <a:t>Cannons had a range of up to one hundred yards. </a:t>
            </a:r>
            <a:endParaRPr lang="en-US" dirty="0"/>
          </a:p>
        </p:txBody>
      </p:sp>
      <p:pic>
        <p:nvPicPr>
          <p:cNvPr id="3074" name="Picture 2" descr="File:British Field Cannon (3321887386).jpg">
            <a:hlinkClick r:id="rId2"/>
          </p:cNvPr>
          <p:cNvPicPr>
            <a:picLocks noChangeAspect="1" noChangeArrowheads="1"/>
          </p:cNvPicPr>
          <p:nvPr/>
        </p:nvPicPr>
        <p:blipFill>
          <a:blip r:embed="rId3" cstate="print"/>
          <a:srcRect/>
          <a:stretch>
            <a:fillRect/>
          </a:stretch>
        </p:blipFill>
        <p:spPr bwMode="auto">
          <a:xfrm>
            <a:off x="228600" y="-304800"/>
            <a:ext cx="3124200" cy="203566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To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http://military.discovery.com/history/revolutionary,whttp://</a:t>
            </a:r>
            <a:r>
              <a:rPr lang="en-US" dirty="0" smtClean="0">
                <a:hlinkClick r:id="rId2"/>
              </a:rPr>
              <a:t>revolutionarywarantiques.com/Weapons-of-the-Revolutionary-</a:t>
            </a:r>
          </a:p>
          <a:p>
            <a:r>
              <a:rPr lang="en-US" dirty="0" smtClean="0">
                <a:hlinkClick r:id="rId2"/>
              </a:rPr>
              <a:t>War/weapons/weapons.html</a:t>
            </a:r>
          </a:p>
          <a:p>
            <a:r>
              <a:rPr lang="en-US" dirty="0" smtClean="0">
                <a:hlinkClick r:id="rId2"/>
              </a:rPr>
              <a:t>www.loc.gov.</a:t>
            </a:r>
          </a:p>
          <a:p>
            <a:r>
              <a:rPr lang="en-US" dirty="0" smtClean="0">
                <a:hlinkClick r:id="rId2"/>
              </a:rPr>
              <a:t>Wikipedia.org</a:t>
            </a:r>
          </a:p>
          <a:p>
            <a:r>
              <a:rPr lang="en-US" dirty="0" err="1" smtClean="0">
                <a:hlinkClick r:id="rId2"/>
              </a:rPr>
              <a:t>Wikimedeacommons</a:t>
            </a:r>
            <a:endParaRPr lang="en-US" dirty="0" smtClean="0">
              <a:hlinkClick r:id="rId2"/>
            </a:endParaRPr>
          </a:p>
          <a:p>
            <a:r>
              <a:rPr lang="en-US" dirty="0" smtClean="0">
                <a:hlinkClick r:id="rId2"/>
              </a:rPr>
              <a:t>P</a:t>
            </a:r>
            <a:r>
              <a:rPr lang="en-US" dirty="0" smtClean="0">
                <a:hlinkClick r:id="rId2"/>
              </a:rPr>
              <a:t>ics4learning</a:t>
            </a:r>
            <a:r>
              <a:rPr lang="en-US" dirty="0" smtClean="0"/>
              <a:t>, and </a:t>
            </a:r>
            <a:endParaRPr lang="en-US" dirty="0" smtClean="0"/>
          </a:p>
          <a:p>
            <a:r>
              <a:rPr lang="en-US" i="1" dirty="0" smtClean="0"/>
              <a:t>A </a:t>
            </a:r>
            <a:r>
              <a:rPr lang="en-US" i="1" dirty="0" smtClean="0"/>
              <a:t>Soldiers life</a:t>
            </a:r>
            <a:r>
              <a:rPr lang="en-US" dirty="0" smtClean="0"/>
              <a:t>. New York: Breslich and Foss Ltd, 1997. Print. </a:t>
            </a:r>
            <a:endParaRPr lang="en-US" i="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392</Words>
  <Application>Microsoft Office PowerPoint</Application>
  <PresentationFormat>On-screen Show (4:3)</PresentationFormat>
  <Paragraphs>35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Revolutionary War Weapons</vt:lpstr>
      <vt:lpstr>Flintlock Musket</vt:lpstr>
      <vt:lpstr>Blunderbuss</vt:lpstr>
      <vt:lpstr>Bayonet</vt:lpstr>
      <vt:lpstr>Rifles</vt:lpstr>
      <vt:lpstr>Pistol</vt:lpstr>
      <vt:lpstr>Swords and Sabers</vt:lpstr>
      <vt:lpstr>Cannons</vt:lpstr>
      <vt:lpstr>Thanks To </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Revolutionary War Weapons</dc:title>
  <dc:creator>WA</dc:creator>
  <cp:lastModifiedBy>WA</cp:lastModifiedBy>
  <cp:revision>15</cp:revision>
  <dcterms:created xsi:type="dcterms:W3CDTF">2011-04-07T16:52:13Z</dcterms:created>
  <dcterms:modified xsi:type="dcterms:W3CDTF">2011-04-12T11:53:01Z</dcterms:modified>
</cp:coreProperties>
</file>